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4"/>
  </p:notesMasterIdLst>
  <p:handoutMasterIdLst>
    <p:handoutMasterId r:id="rId15"/>
  </p:handoutMasterIdLst>
  <p:sldIdLst>
    <p:sldId id="268" r:id="rId2"/>
    <p:sldId id="259" r:id="rId3"/>
    <p:sldId id="257" r:id="rId4"/>
    <p:sldId id="269" r:id="rId5"/>
    <p:sldId id="261" r:id="rId6"/>
    <p:sldId id="265" r:id="rId7"/>
    <p:sldId id="270" r:id="rId8"/>
    <p:sldId id="266" r:id="rId9"/>
    <p:sldId id="271" r:id="rId10"/>
    <p:sldId id="267" r:id="rId11"/>
    <p:sldId id="264" r:id="rId12"/>
    <p:sldId id="258" r:id="rId1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3D5A83D-8A38-4C01-B933-3CEAA02D26B6}">
          <p14:sldIdLst>
            <p14:sldId id="268"/>
            <p14:sldId id="259"/>
            <p14:sldId id="257"/>
            <p14:sldId id="269"/>
          </p14:sldIdLst>
        </p14:section>
        <p14:section name="Détail des forfaits" id="{009AA1B0-5227-4048-AE82-B011AB7F6516}">
          <p14:sldIdLst>
            <p14:sldId id="261"/>
            <p14:sldId id="265"/>
            <p14:sldId id="270"/>
            <p14:sldId id="266"/>
            <p14:sldId id="271"/>
            <p14:sldId id="267"/>
            <p14:sldId id="264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912" y="-84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425728"/>
        <c:axId val="113792064"/>
      </c:barChart>
      <c:catAx>
        <c:axId val="116425728"/>
        <c:scaling>
          <c:orientation val="minMax"/>
        </c:scaling>
        <c:delete val="0"/>
        <c:axPos val="b"/>
        <c:majorTickMark val="out"/>
        <c:minorTickMark val="none"/>
        <c:tickLblPos val="nextTo"/>
        <c:crossAx val="113792064"/>
        <c:crosses val="autoZero"/>
        <c:auto val="1"/>
        <c:lblAlgn val="ctr"/>
        <c:lblOffset val="100"/>
        <c:noMultiLvlLbl val="0"/>
      </c:catAx>
      <c:valAx>
        <c:axId val="11379206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64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577BBC-4611-426E-966C-BE82E2B69709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5729DB1F-8DEF-4455-AE00-FB58BCF10AB0}" type="presOf" srcId="{840A4103-4F7B-4E4D-8FA0-F90E116C77BC}" destId="{ADC2CE15-BE7F-4FDD-A4DA-28EF8A59154E}" srcOrd="0" destOrd="0" presId="urn:microsoft.com/office/officeart/2005/8/layout/matrix3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AE38861D-9C71-46E1-A5BA-3152E8050993}" type="presOf" srcId="{DEDCFEBB-E030-4195-B706-40D05B9B2850}" destId="{CCEAE932-E5F7-49C7-AEB9-D1A0E0FD92F5}" srcOrd="0" destOrd="0" presId="urn:microsoft.com/office/officeart/2005/8/layout/matrix3"/>
    <dgm:cxn modelId="{5EBCD89B-D773-4DF2-AFB3-E545B6FBE4F3}" type="presOf" srcId="{B651DDC4-D40B-4A3F-BC62-BA3EA232EE3A}" destId="{9A7C79F0-C5C5-483A-8666-9CC474B1B7F0}" srcOrd="0" destOrd="0" presId="urn:microsoft.com/office/officeart/2005/8/layout/matrix3"/>
    <dgm:cxn modelId="{6934E867-B462-4A3A-84AC-10014B86E4FB}" type="presOf" srcId="{3C085BB0-AFD7-4400-A08A-6DE937C8EE3A}" destId="{52842349-8529-40BE-8A50-6BB8A9DB30BC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729F8434-D813-4067-A546-C4AA15E6C631}" type="presParOf" srcId="{52842349-8529-40BE-8A50-6BB8A9DB30BC}" destId="{F24ED86F-157F-481A-8CD4-1709413E51EF}" srcOrd="0" destOrd="0" presId="urn:microsoft.com/office/officeart/2005/8/layout/matrix3"/>
    <dgm:cxn modelId="{77D6AC2F-5338-4467-9088-EA46A0592E52}" type="presParOf" srcId="{52842349-8529-40BE-8A50-6BB8A9DB30BC}" destId="{ADC2CE15-BE7F-4FDD-A4DA-28EF8A59154E}" srcOrd="1" destOrd="0" presId="urn:microsoft.com/office/officeart/2005/8/layout/matrix3"/>
    <dgm:cxn modelId="{4A915D40-E53F-46E2-81AD-FF64F2150B6F}" type="presParOf" srcId="{52842349-8529-40BE-8A50-6BB8A9DB30BC}" destId="{9A7C79F0-C5C5-483A-8666-9CC474B1B7F0}" srcOrd="2" destOrd="0" presId="urn:microsoft.com/office/officeart/2005/8/layout/matrix3"/>
    <dgm:cxn modelId="{C1291CE9-0C1C-489A-ADD0-68DFAF2D1E73}" type="presParOf" srcId="{52842349-8529-40BE-8A50-6BB8A9DB30BC}" destId="{9D32BB8D-AF11-416B-8CF7-8AE516501015}" srcOrd="3" destOrd="0" presId="urn:microsoft.com/office/officeart/2005/8/layout/matrix3"/>
    <dgm:cxn modelId="{5A28D6E8-67A2-4044-8907-48AE84A56FCC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181893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521976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1590129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025497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093650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1521976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1590129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025497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093650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 dirty="0" smtClean="0"/>
              <a:t>Circuits en train au Canada</a:t>
            </a:r>
            <a:endParaRPr lang="fr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2011-03-29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2011-03-29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550228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767434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53040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950858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087522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43379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029440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37387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3"/>
          </p:nvPr>
        </p:nvSpPr>
        <p:spPr>
          <a:xfrm>
            <a:off x="827584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8" name="Espace réservé pour une image  6"/>
          <p:cNvSpPr>
            <a:spLocks noGrp="1"/>
          </p:cNvSpPr>
          <p:nvPr>
            <p:ph type="pic" sz="quarter" idx="14"/>
          </p:nvPr>
        </p:nvSpPr>
        <p:spPr>
          <a:xfrm>
            <a:off x="291581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9" name="Espace réservé pour une image  6"/>
          <p:cNvSpPr>
            <a:spLocks noGrp="1"/>
          </p:cNvSpPr>
          <p:nvPr>
            <p:ph type="pic" sz="quarter" idx="15"/>
          </p:nvPr>
        </p:nvSpPr>
        <p:spPr>
          <a:xfrm>
            <a:off x="4860032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Espace réservé pour une image  6"/>
          <p:cNvSpPr>
            <a:spLocks noGrp="1"/>
          </p:cNvSpPr>
          <p:nvPr>
            <p:ph type="pic" sz="quarter" idx="16"/>
          </p:nvPr>
        </p:nvSpPr>
        <p:spPr>
          <a:xfrm>
            <a:off x="6876256" y="1196752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1" name="Espace réservé pour une image  6"/>
          <p:cNvSpPr>
            <a:spLocks noGrp="1"/>
          </p:cNvSpPr>
          <p:nvPr>
            <p:ph type="pic" sz="quarter" idx="17"/>
          </p:nvPr>
        </p:nvSpPr>
        <p:spPr>
          <a:xfrm>
            <a:off x="687625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2" name="Espace réservé pour une image  6"/>
          <p:cNvSpPr>
            <a:spLocks noGrp="1"/>
          </p:cNvSpPr>
          <p:nvPr>
            <p:ph type="pic" sz="quarter" idx="18"/>
          </p:nvPr>
        </p:nvSpPr>
        <p:spPr>
          <a:xfrm>
            <a:off x="4860032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3" name="Espace réservé pour une image  6"/>
          <p:cNvSpPr>
            <a:spLocks noGrp="1"/>
          </p:cNvSpPr>
          <p:nvPr>
            <p:ph type="pic" sz="quarter" idx="19"/>
          </p:nvPr>
        </p:nvSpPr>
        <p:spPr>
          <a:xfrm>
            <a:off x="2915816" y="3285206"/>
            <a:ext cx="1512218" cy="1367930"/>
          </a:xfrm>
        </p:spPr>
        <p:txBody>
          <a:bodyPr/>
          <a:lstStyle/>
          <a:p>
            <a:endParaRPr lang="fr-CA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20"/>
          </p:nvPr>
        </p:nvSpPr>
        <p:spPr>
          <a:xfrm>
            <a:off x="827584" y="3285206"/>
            <a:ext cx="1512218" cy="136793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765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85C1-329E-46C5-8E4A-FF5DE64CA89D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56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2011-03-29 05:38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2011-03-29 05:38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3635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30238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tabLst>
          <a:tab pos="631825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 rot="19140000">
            <a:off x="517249" y="1455585"/>
            <a:ext cx="5648623" cy="1204306"/>
          </a:xfrm>
        </p:spPr>
        <p:txBody>
          <a:bodyPr/>
          <a:lstStyle/>
          <a:p>
            <a:r>
              <a:rPr lang="fr-CA" dirty="0"/>
              <a:t>Série de circuits d’aventure</a:t>
            </a: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 rot="19140000">
            <a:off x="1073595" y="2100002"/>
            <a:ext cx="6511131" cy="752033"/>
          </a:xfrm>
        </p:spPr>
        <p:txBody>
          <a:bodyPr>
            <a:normAutofit/>
          </a:bodyPr>
          <a:lstStyle/>
          <a:p>
            <a:pPr lvl="0"/>
            <a:r>
              <a:rPr lang="fr-CA" sz="2000" cap="none" dirty="0">
                <a:solidFill>
                  <a:srgbClr val="000000"/>
                </a:solidFill>
                <a:latin typeface="Franklin Gothic Book"/>
              </a:rPr>
              <a:t>Le Canada en train</a:t>
            </a:r>
          </a:p>
          <a:p>
            <a:pPr lvl="0"/>
            <a:r>
              <a:rPr lang="fr-CA" sz="1800" cap="none" dirty="0">
                <a:solidFill>
                  <a:srgbClr val="000000"/>
                </a:solidFill>
                <a:latin typeface="Franklin Gothic Book"/>
              </a:rPr>
              <a:t>Voyages Tour Aventure</a:t>
            </a:r>
            <a:endParaRPr lang="fr-CA" dirty="0"/>
          </a:p>
        </p:txBody>
      </p:sp>
      <p:pic>
        <p:nvPicPr>
          <p:cNvPr id="7" name="Picture Placeholder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41594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Train Canada </a:t>
            </a:r>
            <a:r>
              <a:rPr lang="fr-CA" sz="2400" dirty="0" err="1" smtClean="0"/>
              <a:t>inc.</a:t>
            </a:r>
            <a:endParaRPr lang="fr-CA" sz="2400" dirty="0" smtClean="0"/>
          </a:p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Basée à Vancouver  C-B</a:t>
            </a:r>
          </a:p>
          <a:p>
            <a:pPr marL="0" indent="0">
              <a:spcBef>
                <a:spcPts val="1200"/>
              </a:spcBef>
              <a:spcAft>
                <a:spcPts val="800"/>
              </a:spcAft>
            </a:pPr>
            <a:r>
              <a:rPr lang="fr-CA" sz="2400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Connecteur en angle 8"/>
          <p:cNvCxnSpPr>
            <a:stCxn id="13" idx="3"/>
            <a:endCxn id="19" idx="3"/>
          </p:cNvCxnSpPr>
          <p:nvPr/>
        </p:nvCxnSpPr>
        <p:spPr>
          <a:xfrm rot="5400000" flipH="1" flipV="1">
            <a:off x="3200400" y="2781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stCxn id="20" idx="1"/>
            <a:endCxn id="19" idx="1"/>
          </p:cNvCxnSpPr>
          <p:nvPr/>
        </p:nvCxnSpPr>
        <p:spPr>
          <a:xfrm rot="5400000">
            <a:off x="6019800" y="3162300"/>
            <a:ext cx="12700" cy="2819400"/>
          </a:xfrm>
          <a:prstGeom prst="bentConnector3">
            <a:avLst>
              <a:gd name="adj1" fmla="val 180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21482"/>
              </p:ext>
            </p:extLst>
          </p:nvPr>
        </p:nvGraphicFramePr>
        <p:xfrm>
          <a:off x="1600200" y="1100138"/>
          <a:ext cx="5943600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Left Arrow 16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Left Arrow 17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Left Arrow 18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Left Arrow 19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Flowchart: Document 20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Super panoramas grâce au dôme vitré</a:t>
            </a:r>
          </a:p>
        </p:txBody>
      </p:sp>
      <p:sp>
        <p:nvSpPr>
          <p:cNvPr id="10" name="Flowchart: Document 21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>
            <a:flatTx/>
          </a:bodyPr>
          <a:lstStyle/>
          <a:p>
            <a:r>
              <a:rPr lang="fr-CA" dirty="0">
                <a:solidFill>
                  <a:prstClr val="white"/>
                </a:solidFill>
              </a:rPr>
              <a:t>Meilleur prix, à partir de 1597$ /personne</a:t>
            </a:r>
            <a:endParaRPr lang="fr-CA" dirty="0"/>
          </a:p>
        </p:txBody>
      </p:sp>
      <p:sp>
        <p:nvSpPr>
          <p:cNvPr id="12" name="Flowchart: Document 22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Repas fins servis dans le wagon restaurant</a:t>
            </a:r>
          </a:p>
        </p:txBody>
      </p:sp>
      <p:sp>
        <p:nvSpPr>
          <p:cNvPr id="13" name="Flowchart: Document 23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8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>
            <a:flatTx/>
          </a:bodyPr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Déjeuner en plein air dans le wagon terrasse</a:t>
            </a:r>
          </a:p>
        </p:txBody>
      </p:sp>
    </p:spTree>
    <p:extLst>
      <p:ext uri="{BB962C8B-B14F-4D97-AF65-F5344CB8AC3E}">
        <p14:creationId xmlns:p14="http://schemas.microsoft.com/office/powerpoint/2010/main" val="40177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>
        <p14:glitter dir="u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6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Graphic spid="11" grpId="1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>
              <a:tabLst>
                <a:tab pos="363538" algn="l"/>
              </a:tabLst>
            </a:pPr>
            <a:r>
              <a:rPr lang="fr-CA" sz="2200" dirty="0" smtClean="0"/>
              <a:t>	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Rich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 dirty="0" smtClean="0"/>
              <a:t>Itinéraire Vancouver -</a:t>
            </a:r>
          </a:p>
          <a:p>
            <a:r>
              <a:rPr lang="fr-CA" dirty="0" smtClean="0"/>
              <a:t>Kamloops – Jasper</a:t>
            </a:r>
          </a:p>
          <a:p>
            <a:pPr>
              <a:tabLst>
                <a:tab pos="360363" algn="l"/>
              </a:tabLst>
            </a:pPr>
            <a:r>
              <a:rPr lang="fr-CA" dirty="0" smtClean="0"/>
              <a:t>	Aperçu du circuit</a:t>
            </a:r>
          </a:p>
          <a:p>
            <a:pPr lvl="1"/>
            <a:r>
              <a:rPr lang="fr-CA" dirty="0"/>
              <a:t>Splendeur des eaux tumultueuses d’Anderson </a:t>
            </a:r>
            <a:r>
              <a:rPr lang="fr-CA" dirty="0" smtClean="0"/>
              <a:t>Gorge</a:t>
            </a:r>
          </a:p>
          <a:p>
            <a:pPr lvl="1"/>
            <a:r>
              <a:rPr lang="fr-CA" dirty="0"/>
              <a:t>Sereine beauté du mont Robson, le plus haut sommet des </a:t>
            </a:r>
            <a:r>
              <a:rPr lang="fr-CA" dirty="0" smtClean="0"/>
              <a:t>Rocheuses</a:t>
            </a:r>
          </a:p>
          <a:p>
            <a:pPr lvl="1"/>
            <a:r>
              <a:rPr lang="fr-CA" dirty="0"/>
              <a:t>Rafting en eaux vives sur le Fraser jusqu’à Black </a:t>
            </a:r>
            <a:r>
              <a:rPr lang="fr-CA" dirty="0" smtClean="0"/>
              <a:t>Gulch</a:t>
            </a:r>
          </a:p>
          <a:p>
            <a:pPr lvl="1"/>
            <a:r>
              <a:rPr lang="fr-CA" dirty="0"/>
              <a:t>Parc national de Jasper</a:t>
            </a:r>
            <a:endParaRPr lang="fr-CA" dirty="0" smtClean="0"/>
          </a:p>
          <a:p>
            <a:pPr lvl="1"/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246084"/>
            <a:ext cx="4353459" cy="326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173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CA" sz="3200" dirty="0" smtClean="0"/>
              <a:t>Itinéraire Vancouver  - </a:t>
            </a:r>
          </a:p>
          <a:p>
            <a:r>
              <a:rPr lang="fr-CA" sz="3200" dirty="0" smtClean="0"/>
              <a:t>Prince George  - Jasper</a:t>
            </a:r>
          </a:p>
          <a:p>
            <a:pPr>
              <a:tabLst>
                <a:tab pos="363538" algn="l"/>
              </a:tabLst>
            </a:pPr>
            <a:r>
              <a:rPr lang="fr-CA" sz="3500" dirty="0" smtClean="0"/>
              <a:t>	</a:t>
            </a:r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/>
              <a:t>Explorations au Pays de l’or par les champs aurifères de Franklin et </a:t>
            </a:r>
            <a:r>
              <a:rPr lang="fr-CA" sz="2600" dirty="0" err="1"/>
              <a:t>Elk</a:t>
            </a:r>
            <a:r>
              <a:rPr lang="fr-CA" sz="2600" dirty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/>
              <a:t>La forêt pluviale côtière –une des plus grandes au </a:t>
            </a:r>
            <a:r>
              <a:rPr lang="fr-CA" sz="2600" dirty="0" smtClean="0"/>
              <a:t>monde</a:t>
            </a:r>
          </a:p>
          <a:p>
            <a:pPr lvl="1"/>
            <a:r>
              <a:rPr lang="fr-CA" sz="2600" dirty="0"/>
              <a:t>Panoramas époustouflants du sillon des Rocheuses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  <a:endParaRPr lang="fr-CA" dirty="0"/>
          </a:p>
        </p:txBody>
      </p:sp>
      <p:pic>
        <p:nvPicPr>
          <p:cNvPr id="5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984" y="1196753"/>
            <a:ext cx="4312310" cy="32424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1929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5099</TotalTime>
  <Words>393</Words>
  <Application>Microsoft Office PowerPoint</Application>
  <PresentationFormat>Affichage à l'écran (4:3)</PresentationFormat>
  <Paragraphs>137</Paragraphs>
  <Slides>12</Slides>
  <Notes>12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Angles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subject>Voyage en train au Canada</dc:subject>
  <dc:creator>Votre nom</dc:creator>
  <cp:keywords>Canada, Train, Circuit</cp:keywords>
  <dc:description>Pour usage interne seulement</dc:description>
  <cp:lastModifiedBy>Michèle Simond</cp:lastModifiedBy>
  <cp:revision>70</cp:revision>
  <dcterms:created xsi:type="dcterms:W3CDTF">2011-03-02T17:13:29Z</dcterms:created>
  <dcterms:modified xsi:type="dcterms:W3CDTF">2011-03-29T09:41:24Z</dcterms:modified>
  <cp:category>Aperçus des circuits</cp:category>
  <cp:contentStatus>Ébauche</cp:contentStatus>
</cp:coreProperties>
</file>